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6"/>
  </p:notesMasterIdLst>
  <p:sldIdLst>
    <p:sldId id="256" r:id="rId3"/>
    <p:sldId id="257" r:id="rId4"/>
    <p:sldId id="258" r:id="rId5"/>
    <p:sldId id="1031" r:id="rId6"/>
    <p:sldId id="349" r:id="rId7"/>
    <p:sldId id="584" r:id="rId8"/>
    <p:sldId id="585" r:id="rId9"/>
    <p:sldId id="358" r:id="rId10"/>
    <p:sldId id="360" r:id="rId11"/>
    <p:sldId id="1032" r:id="rId12"/>
    <p:sldId id="359" r:id="rId13"/>
    <p:sldId id="768" r:id="rId14"/>
    <p:sldId id="769" r:id="rId15"/>
    <p:sldId id="770" r:id="rId16"/>
    <p:sldId id="421" r:id="rId17"/>
    <p:sldId id="420" r:id="rId18"/>
    <p:sldId id="361" r:id="rId19"/>
    <p:sldId id="259" r:id="rId20"/>
    <p:sldId id="363" r:id="rId21"/>
    <p:sldId id="495" r:id="rId22"/>
    <p:sldId id="365" r:id="rId23"/>
    <p:sldId id="423" r:id="rId24"/>
    <p:sldId id="364" r:id="rId25"/>
    <p:sldId id="366" r:id="rId26"/>
    <p:sldId id="426" r:id="rId27"/>
    <p:sldId id="772" r:id="rId28"/>
    <p:sldId id="367" r:id="rId29"/>
    <p:sldId id="771" r:id="rId30"/>
    <p:sldId id="422" r:id="rId31"/>
    <p:sldId id="773" r:id="rId32"/>
    <p:sldId id="774" r:id="rId33"/>
    <p:sldId id="775" r:id="rId34"/>
    <p:sldId id="368" r:id="rId35"/>
    <p:sldId id="317" r:id="rId36"/>
    <p:sldId id="369" r:id="rId37"/>
    <p:sldId id="684" r:id="rId38"/>
    <p:sldId id="683" r:id="rId39"/>
    <p:sldId id="685" r:id="rId40"/>
    <p:sldId id="371" r:id="rId41"/>
    <p:sldId id="372" r:id="rId42"/>
    <p:sldId id="373" r:id="rId43"/>
    <p:sldId id="374" r:id="rId44"/>
    <p:sldId id="375" r:id="rId45"/>
    <p:sldId id="427" r:id="rId46"/>
    <p:sldId id="376" r:id="rId47"/>
    <p:sldId id="377" r:id="rId48"/>
    <p:sldId id="378" r:id="rId49"/>
    <p:sldId id="691" r:id="rId50"/>
    <p:sldId id="690" r:id="rId51"/>
    <p:sldId id="379" r:id="rId52"/>
    <p:sldId id="382" r:id="rId53"/>
    <p:sldId id="380" r:id="rId54"/>
    <p:sldId id="1033" r:id="rId55"/>
    <p:sldId id="381" r:id="rId56"/>
    <p:sldId id="383" r:id="rId57"/>
    <p:sldId id="384" r:id="rId58"/>
    <p:sldId id="385" r:id="rId59"/>
    <p:sldId id="686" r:id="rId60"/>
    <p:sldId id="386" r:id="rId61"/>
    <p:sldId id="687" r:id="rId62"/>
    <p:sldId id="387" r:id="rId63"/>
    <p:sldId id="388" r:id="rId64"/>
    <p:sldId id="389" r:id="rId65"/>
    <p:sldId id="390" r:id="rId66"/>
    <p:sldId id="391" r:id="rId67"/>
    <p:sldId id="428" r:id="rId68"/>
    <p:sldId id="429" r:id="rId69"/>
    <p:sldId id="392" r:id="rId70"/>
    <p:sldId id="394" r:id="rId71"/>
    <p:sldId id="395" r:id="rId72"/>
    <p:sldId id="396" r:id="rId73"/>
    <p:sldId id="776" r:id="rId74"/>
    <p:sldId id="397" r:id="rId75"/>
    <p:sldId id="398" r:id="rId76"/>
    <p:sldId id="399" r:id="rId77"/>
    <p:sldId id="321" r:id="rId78"/>
    <p:sldId id="400" r:id="rId79"/>
    <p:sldId id="497" r:id="rId80"/>
    <p:sldId id="498" r:id="rId81"/>
    <p:sldId id="496" r:id="rId82"/>
    <p:sldId id="499" r:id="rId83"/>
    <p:sldId id="500" r:id="rId84"/>
    <p:sldId id="501" r:id="rId85"/>
    <p:sldId id="401" r:id="rId86"/>
    <p:sldId id="402" r:id="rId87"/>
    <p:sldId id="403" r:id="rId88"/>
    <p:sldId id="335" r:id="rId89"/>
    <p:sldId id="404" r:id="rId90"/>
    <p:sldId id="430" r:id="rId91"/>
    <p:sldId id="431" r:id="rId92"/>
    <p:sldId id="405" r:id="rId93"/>
    <p:sldId id="432" r:id="rId94"/>
    <p:sldId id="433" r:id="rId95"/>
    <p:sldId id="923" r:id="rId97"/>
    <p:sldId id="975" r:id="rId98"/>
    <p:sldId id="976" r:id="rId99"/>
    <p:sldId id="977" r:id="rId100"/>
    <p:sldId id="978" r:id="rId101"/>
    <p:sldId id="979" r:id="rId102"/>
    <p:sldId id="435" r:id="rId103"/>
    <p:sldId id="502" r:id="rId104"/>
    <p:sldId id="503" r:id="rId105"/>
    <p:sldId id="504" r:id="rId106"/>
    <p:sldId id="505" r:id="rId107"/>
    <p:sldId id="506" r:id="rId108"/>
    <p:sldId id="507" r:id="rId109"/>
    <p:sldId id="508" r:id="rId110"/>
    <p:sldId id="509" r:id="rId111"/>
    <p:sldId id="510" r:id="rId112"/>
    <p:sldId id="511" r:id="rId113"/>
    <p:sldId id="512" r:id="rId114"/>
    <p:sldId id="513" r:id="rId115"/>
    <p:sldId id="516" r:id="rId116"/>
    <p:sldId id="436" r:id="rId117"/>
    <p:sldId id="517" r:id="rId118"/>
    <p:sldId id="583" r:id="rId119"/>
    <p:sldId id="407" r:id="rId120"/>
    <p:sldId id="887" r:id="rId121"/>
    <p:sldId id="888" r:id="rId122"/>
    <p:sldId id="889" r:id="rId123"/>
    <p:sldId id="890" r:id="rId124"/>
    <p:sldId id="891" r:id="rId125"/>
    <p:sldId id="892" r:id="rId126"/>
    <p:sldId id="894" r:id="rId127"/>
    <p:sldId id="895" r:id="rId128"/>
    <p:sldId id="893" r:id="rId129"/>
    <p:sldId id="896" r:id="rId130"/>
    <p:sldId id="897" r:id="rId131"/>
    <p:sldId id="898" r:id="rId132"/>
    <p:sldId id="899" r:id="rId133"/>
    <p:sldId id="900" r:id="rId134"/>
    <p:sldId id="901" r:id="rId135"/>
    <p:sldId id="902" r:id="rId136"/>
    <p:sldId id="903" r:id="rId137"/>
    <p:sldId id="904" r:id="rId138"/>
    <p:sldId id="905" r:id="rId139"/>
    <p:sldId id="909" r:id="rId140"/>
    <p:sldId id="910" r:id="rId141"/>
    <p:sldId id="911" r:id="rId142"/>
    <p:sldId id="341" r:id="rId143"/>
    <p:sldId id="305" r:id="rId144"/>
    <p:sldId id="878" r:id="rId145"/>
    <p:sldId id="409" r:id="rId146"/>
    <p:sldId id="518" r:id="rId147"/>
    <p:sldId id="519" r:id="rId148"/>
    <p:sldId id="520" r:id="rId149"/>
    <p:sldId id="521" r:id="rId150"/>
    <p:sldId id="408" r:id="rId151"/>
    <p:sldId id="345" r:id="rId152"/>
    <p:sldId id="287" r:id="rId15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20"/>
        <p:guide pos="293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notesMaster" Target="notesMasters/notesMaster1.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6" Type="http://schemas.openxmlformats.org/officeDocument/2006/relationships/tableStyles" Target="tableStyles.xml"/><Relationship Id="rId155" Type="http://schemas.openxmlformats.org/officeDocument/2006/relationships/viewProps" Target="viewProps.xml"/><Relationship Id="rId154" Type="http://schemas.openxmlformats.org/officeDocument/2006/relationships/presProps" Target="presProps.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jpe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jpe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jpeg"/><Relationship Id="rId1" Type="http://schemas.openxmlformats.org/officeDocument/2006/relationships/image" Target="../media/image133.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jpe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image" Target="../media/image136.jpe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jpeg"/><Relationship Id="rId1" Type="http://schemas.openxmlformats.org/officeDocument/2006/relationships/image" Target="../media/image139.jpe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2.jpeg"/><Relationship Id="rId1" Type="http://schemas.openxmlformats.org/officeDocument/2006/relationships/image" Target="../media/image141.jpe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jpeg"/><Relationship Id="rId1" Type="http://schemas.openxmlformats.org/officeDocument/2006/relationships/image" Target="../media/image143.jpe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jpeg"/><Relationship Id="rId1" Type="http://schemas.openxmlformats.org/officeDocument/2006/relationships/image" Target="../media/image14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7197;&#32622;&#31649;&#29702;&#25991;&#26723;\SRA2021-G05-&#37197;&#32622;&#31649;&#29702;&#25991;&#26723;v1.0.0.docx" TargetMode="External"/><Relationship Id="rId1"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jpeg"/></Relationships>
</file>

<file path=ppt/slides/_rels/slide1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1.jpeg"/><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image" Target="../media/image148.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jpe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image" Target="../media/image153.jpe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7.jpeg"/><Relationship Id="rId1" Type="http://schemas.openxmlformats.org/officeDocument/2006/relationships/image" Target="../media/image156.jpe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64.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hyperlink" Target="SRA2021-G05-WBSv0.0.3.pdf" TargetMode="Externa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hyperlink" Target="..\&#39033;&#30446;&#35745;&#21010;\&#36719;&#20214;&#24320;&#21457;&#35745;&#21010;(SDP)\SRA2021-G05-&#36719;&#20214;&#24320;&#21457;&#35745;&#21010;(SDP)%20v1.0.0.doc" TargetMode="Externa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hyperlink" Target="..\&#39033;&#30446;&#35745;&#21010;\&#39118;&#38505;&#31649;&#29702;&#35745;&#21010;\SRA2021-G05-&#39118;&#38505;&#31649;&#29702;&#35745;&#21010;v1.0.0.doc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38.png"/><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hyperlink" Target="..\&#39033;&#30446;&#35745;&#21010;\&#36136;&#37327;&#20445;&#35777;&#35745;&#21010;(QA)\SRA2021-G05-&#36136;&#37327;&#20445;&#35777;&#35745;&#21010;v1.0.0.docx" TargetMode="Externa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136;&#37327;&#20445;&#35777;&#35745;&#21010;(QA)\SRA2021-G05-&#36136;&#37327;&#20445;&#35777;&#35745;&#21010;v1.0.0.docx"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3.png"/><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1.0.0.docx" TargetMode="Externa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1.0.0.docx" TargetMode="External"/><Relationship Id="rId1" Type="http://schemas.openxmlformats.org/officeDocument/2006/relationships/image" Target="../media/image46.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32676;&#20998;&#31867;\SRA2021-G05-&#29992;&#25143;&#32676;&#20998;&#31867;v1.0.0.docx" TargetMode="Externa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1.0.0.docx" TargetMode="External"/><Relationship Id="rId2" Type="http://schemas.openxmlformats.org/officeDocument/2006/relationships/image" Target="../media/image57.jpeg"/><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hyperlink" Target="&#38656;&#27714;&#20998;&#26512;\&#29992;&#25143;&#20248;&#20808;&#32423;&#25171;&#20998;&#34920;\SRA2021-G05-&#38656;&#27714;&#20248;&#20808;&#32423;v0.0.2.xlsx" TargetMode="External"/></Relationships>
</file>

<file path=ppt/slides/_rels/slide5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64.wmf"/><Relationship Id="rId3" Type="http://schemas.openxmlformats.org/officeDocument/2006/relationships/oleObject" Target="../embeddings/oleObject1.bin"/><Relationship Id="rId2" Type="http://schemas.openxmlformats.org/officeDocument/2006/relationships/image" Target="../media/image63.png"/><Relationship Id="rId1" Type="http://schemas.openxmlformats.org/officeDocument/2006/relationships/hyperlink" Target="&#38656;&#27714;&#20998;&#26512;\&#29992;&#25143;&#20248;&#20808;&#32423;&#25171;&#20998;&#34920;\SRA2021-G05-&#38656;&#27714;&#20248;&#20808;&#32423;v0.0.2.xlsx" TargetMode="Externa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66.png"/><Relationship Id="rId1"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hyperlink" Target="&#38656;&#27714;&#20998;&#26512;\&#25968;&#25454;&#23383;&#20856;\&#25968;&#25454;&#24211;&#27169;&#22411;\er&#22270;v0.0.2.png" TargetMode="Externa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jpeg"/><Relationship Id="rId1" Type="http://schemas.openxmlformats.org/officeDocument/2006/relationships/image" Target="../media/image73.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75.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77.jpeg"/><Relationship Id="rId1" Type="http://schemas.openxmlformats.org/officeDocument/2006/relationships/image" Target="../media/image76.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9992;&#25143;&#25163;&#20876;\SRA2021-G05-&#29992;&#25143;&#25163;&#20876;v1.0.0.docx" TargetMode="Externa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86.png"/><Relationship Id="rId1" Type="http://schemas.openxmlformats.org/officeDocument/2006/relationships/image" Target="../media/image85.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98.png"/><Relationship Id="rId1" Type="http://schemas.openxmlformats.org/officeDocument/2006/relationships/image" Target="../media/image97.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13.png"/><Relationship Id="rId1"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15.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png"/><Relationship Id="rId1" Type="http://schemas.openxmlformats.org/officeDocument/2006/relationships/hyperlink" Target="..\&#39033;&#30446;&#35774;&#35745;\&#24635;&#20307;&#35774;&#35745;\&#27979;&#35797;&#35745;&#21010;\SRA2021-G05-&#36719;&#20214;&#27979;&#35797;&#35745;&#21010;v0.0.1.docx" TargetMode="External"/></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3.png"/><Relationship Id="rId2" Type="http://schemas.openxmlformats.org/officeDocument/2006/relationships/hyperlink" Target="..\&#39033;&#30446;&#35774;&#35745;\&#24635;&#20307;&#35774;&#35745;\&#27979;&#35797;&#35745;&#21010;\SRA2021-G05-&#36719;&#20214;&#27979;&#35797;&#35745;&#21010;v0.0.1.docx" TargetMode="External"/><Relationship Id="rId1" Type="http://schemas.openxmlformats.org/officeDocument/2006/relationships/image" Target="../media/image122.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hyperlink" Target="..\&#39033;&#30446;&#35774;&#35745;\&#24635;&#20307;&#35774;&#35745;\&#25968;&#25454;&#24211;&#35774;&#35745;&#35828;&#26126;\SRA2020-G05-&#25968;&#25454;&#24211;&#35774;&#35745;&#35828;&#26126;v1.0.0.doc" TargetMode="External"/></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1.0.0.doc" TargetMode="External"/><Relationship Id="rId2" Type="http://schemas.openxmlformats.org/officeDocument/2006/relationships/image" Target="../media/image126.png"/><Relationship Id="rId1"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png"/><Relationship Id="rId1" Type="http://schemas.openxmlformats.org/officeDocument/2006/relationships/hyperlink" Target="..\&#39033;&#30446;&#35774;&#35745;\&#24635;&#20307;&#35774;&#35745;\&#24635;&#20307;&#35774;&#35745;\SRA2021-G05-&#24635;&#20307;&#35774;&#35745;v0.1.0.doc" TargetMode="External"/></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129.png"/><Relationship Id="rId1"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a:t>
            </a:r>
            <a:r>
              <a:rPr lang="zh-CN" altLang="en-US" sz="2800" b="1" dirty="0">
                <a:ln w="6350">
                  <a:noFill/>
                </a:ln>
                <a:solidFill>
                  <a:schemeClr val="accent1"/>
                </a:solidFill>
                <a:latin typeface="微软雅黑" panose="020B0503020204020204" pitchFamily="34" charset="-122"/>
                <a:ea typeface="微软雅黑" panose="020B0503020204020204" pitchFamily="34" charset="-122"/>
              </a:rPr>
              <a:t>文档</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1115695" y="1132205"/>
            <a:ext cx="7369175" cy="92202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rcRect r="8397"/>
          <a:stretch>
            <a:fillRect/>
          </a:stretch>
        </p:blipFill>
        <p:spPr>
          <a:xfrm>
            <a:off x="2292985" y="2355850"/>
            <a:ext cx="4558030" cy="1645920"/>
          </a:xfrm>
          <a:prstGeom prst="rect">
            <a:avLst/>
          </a:prstGeom>
        </p:spPr>
      </p:pic>
      <p:sp>
        <p:nvSpPr>
          <p:cNvPr id="2" name="文本框 1">
            <a:hlinkClick r:id="rId2" action="ppaction://hlinkfile"/>
          </p:cNvPr>
          <p:cNvSpPr txBox="1"/>
          <p:nvPr/>
        </p:nvSpPr>
        <p:spPr>
          <a:xfrm>
            <a:off x="2963545" y="4444365"/>
            <a:ext cx="3217545" cy="368300"/>
          </a:xfrm>
          <a:prstGeom prst="rect">
            <a:avLst/>
          </a:prstGeom>
          <a:noFill/>
        </p:spPr>
        <p:txBody>
          <a:bodyPr wrap="square" rtlCol="0" anchor="t">
            <a:spAutoFit/>
          </a:bodyPr>
          <a:p>
            <a:pPr algn="ctr"/>
            <a:r>
              <a:rPr lang="zh-CN" altLang="en-US"/>
              <a:t>SRA2021-G05-配置管理文档</a:t>
            </a:r>
            <a:endParaRPr lang="zh-CN"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79070" y="1203325"/>
            <a:ext cx="8728075" cy="2870835"/>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小组当初是处于一种极度青涩、不成熟的状态中。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在这个阶段中，我们小组开了不少次短会，都是为了确认在本次项目中对于我们产品的定义，最终得出了当前的产品定位。并通过不断的寻找竞品和找项目下达人进行确认开会，才最终定下来我们的产品定位。</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正式建立了一套属于我们自己小组的工作流程，并进行了改进。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显得不具备竞争力，未能解决用户的痛点。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在与用户的沟通中，有的时候重点不是你的想法怎么样，而是你能把自己的想法说出来多少，无论你的想法有多么好，没有办法给用户说清楚都是没有意义的。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为了更好的能够让项目解决问题以及后续的一系列情况，甚至是开发初期的一系列问题都要提前考虑到，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需求必须经过用户的确认，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对于自己的实力或者一个团队实力的认知，不要为自己创造自己没有办法处理的坑。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一些互相关联的工作由于沟通存在的问题导致进度迟滞。</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我们改善了沟通方式，细化了如何进行工作的交接，使得接手的组员能立刻定位到要修改或增加的地方。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结合了有关软件项目管理的内容，收获了管理项目方面的知识，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学习了如何快速改进产品的原型设计，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原型设计是快验证创意的绝佳途径。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在和企业助教的深度合作中，我们对获取的需求进行一遍遍的打磨，细化，去掉多余的内容，专精一个方向。</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和企业助教的深度交流，打磨我们的UE过程和结论。从而降低了我们工作内容偏离UE思维的风险。</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在平时进行的许多沟通看起来好像都没有达到它应该达到的效果，并没有将我们的思路汇聚在一起，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为了尽快让团队像一个团队的样子，我们比起上学期的软件工程更加频繁的进行团建，更恰当分配任务，互相交流所需所得。</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组内很多次的意见冲突、思维碰撞都发生在如何定义全新“团购”形式上。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大家伙儿还是能一码归一码的好好合作，把一个个该过的问题给它过了，一个个该爬的坑都给它爬过去，最终也算是完成了软件需求。</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我们学习软件需求分析的知识体系与相关方法进行软件需求的设计分析。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3683000" cy="82994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77495" y="1779905"/>
            <a:ext cx="4029075" cy="2527300"/>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500245" y="1779270"/>
            <a:ext cx="4548505" cy="2527935"/>
          </a:xfrm>
          <a:prstGeom prst="rect">
            <a:avLst/>
          </a:prstGeom>
          <a:noFill/>
          <a:ln>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5560" y="1059180"/>
            <a:ext cx="4930140" cy="3611880"/>
          </a:xfrm>
          <a:prstGeom prst="rect">
            <a:avLst/>
          </a:prstGeom>
        </p:spPr>
      </p:pic>
      <p:pic>
        <p:nvPicPr>
          <p:cNvPr id="4" name="图片 3"/>
          <p:cNvPicPr>
            <a:picLocks noChangeAspect="1"/>
          </p:cNvPicPr>
          <p:nvPr/>
        </p:nvPicPr>
        <p:blipFill>
          <a:blip r:embed="rId2"/>
          <a:stretch>
            <a:fillRect/>
          </a:stretch>
        </p:blipFill>
        <p:spPr>
          <a:xfrm>
            <a:off x="5075555" y="1059180"/>
            <a:ext cx="3987800" cy="3612515"/>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仓库根目录</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833120"/>
            <a:ext cx="2685415" cy="4204335"/>
          </a:xfrm>
          <a:prstGeom prst="rect">
            <a:avLst/>
          </a:prstGeom>
        </p:spPr>
      </p:pic>
      <p:pic>
        <p:nvPicPr>
          <p:cNvPr id="5" name="图片 4"/>
          <p:cNvPicPr>
            <a:picLocks noChangeAspect="1"/>
          </p:cNvPicPr>
          <p:nvPr/>
        </p:nvPicPr>
        <p:blipFill>
          <a:blip r:embed="rId2"/>
          <a:stretch>
            <a:fillRect/>
          </a:stretch>
        </p:blipFill>
        <p:spPr>
          <a:xfrm>
            <a:off x="3419475"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6367145" y="833120"/>
            <a:ext cx="2520950" cy="418401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1170940"/>
            <a:ext cx="9147810" cy="2801620"/>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5868271" y="321927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5669280" y="409130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699770"/>
            <a:ext cx="3081655" cy="4239895"/>
          </a:xfrm>
          <a:prstGeom prst="rect">
            <a:avLst/>
          </a:prstGeom>
        </p:spPr>
      </p:pic>
      <p:sp>
        <p:nvSpPr>
          <p:cNvPr id="5" name="文本框 4">
            <a:hlinkClick r:id="rId2" action="ppaction://hlinkfile"/>
          </p:cNvPr>
          <p:cNvSpPr txBox="1"/>
          <p:nvPr/>
        </p:nvSpPr>
        <p:spPr>
          <a:xfrm>
            <a:off x="7812405" y="2368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pic>
        <p:nvPicPr>
          <p:cNvPr id="2" name="图片 1"/>
          <p:cNvPicPr>
            <a:picLocks noChangeAspect="1"/>
          </p:cNvPicPr>
          <p:nvPr/>
        </p:nvPicPr>
        <p:blipFill>
          <a:blip r:embed="rId3"/>
          <a:stretch>
            <a:fillRect/>
          </a:stretch>
        </p:blipFill>
        <p:spPr>
          <a:xfrm>
            <a:off x="3851910" y="574675"/>
            <a:ext cx="4770755" cy="4369435"/>
          </a:xfrm>
          <a:prstGeom prst="rect">
            <a:avLst/>
          </a:prstGeom>
        </p:spPr>
      </p:pic>
      <p:sp>
        <p:nvSpPr>
          <p:cNvPr id="3" name="椭圆 2"/>
          <p:cNvSpPr/>
          <p:nvPr/>
        </p:nvSpPr>
        <p:spPr>
          <a:xfrm>
            <a:off x="395605" y="343598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a:endCxn id="2" idx="1"/>
          </p:cNvCxnSpPr>
          <p:nvPr/>
        </p:nvCxnSpPr>
        <p:spPr>
          <a:xfrm flipV="1">
            <a:off x="902970" y="2759710"/>
            <a:ext cx="2948940" cy="13354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14680"/>
            <a:ext cx="1871980" cy="2731770"/>
          </a:xfrm>
          <a:prstGeom prst="rect">
            <a:avLst/>
          </a:prstGeom>
        </p:spPr>
      </p:pic>
      <p:grpSp>
        <p:nvGrpSpPr>
          <p:cNvPr id="12" name="组合 11"/>
          <p:cNvGrpSpPr/>
          <p:nvPr/>
        </p:nvGrpSpPr>
        <p:grpSpPr>
          <a:xfrm>
            <a:off x="7150336" y="331007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936740" y="417385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321560" y="662305"/>
            <a:ext cx="3547110" cy="4351655"/>
          </a:xfrm>
          <a:prstGeom prst="rect">
            <a:avLst/>
          </a:prstGeom>
        </p:spPr>
      </p:pic>
      <p:pic>
        <p:nvPicPr>
          <p:cNvPr id="4" name="图片 3"/>
          <p:cNvPicPr>
            <a:picLocks noChangeAspect="1"/>
          </p:cNvPicPr>
          <p:nvPr/>
        </p:nvPicPr>
        <p:blipFill>
          <a:blip r:embed="rId4"/>
          <a:stretch>
            <a:fillRect/>
          </a:stretch>
        </p:blipFill>
        <p:spPr>
          <a:xfrm>
            <a:off x="5868670" y="662305"/>
            <a:ext cx="3166110" cy="2018030"/>
          </a:xfrm>
          <a:prstGeom prst="rect">
            <a:avLst/>
          </a:prstGeom>
        </p:spPr>
      </p:pic>
      <p:sp>
        <p:nvSpPr>
          <p:cNvPr id="6" name="椭圆 5"/>
          <p:cNvSpPr/>
          <p:nvPr/>
        </p:nvSpPr>
        <p:spPr>
          <a:xfrm>
            <a:off x="251460" y="2624455"/>
            <a:ext cx="431800" cy="75120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3" idx="1"/>
          </p:cNvCxnSpPr>
          <p:nvPr/>
        </p:nvCxnSpPr>
        <p:spPr>
          <a:xfrm flipV="1">
            <a:off x="683260" y="2838450"/>
            <a:ext cx="1638300" cy="132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1581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87450" y="620395"/>
            <a:ext cx="6610350" cy="399415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541020" y="652145"/>
            <a:ext cx="2407285" cy="3807460"/>
          </a:xfrm>
          <a:prstGeom prst="rect">
            <a:avLst/>
          </a:prstGeom>
        </p:spPr>
      </p:pic>
      <p:pic>
        <p:nvPicPr>
          <p:cNvPr id="6" name="图片 5"/>
          <p:cNvPicPr>
            <a:picLocks noChangeAspect="1"/>
          </p:cNvPicPr>
          <p:nvPr/>
        </p:nvPicPr>
        <p:blipFill>
          <a:blip r:embed="rId2"/>
          <a:stretch>
            <a:fillRect/>
          </a:stretch>
        </p:blipFill>
        <p:spPr>
          <a:xfrm>
            <a:off x="2948305" y="652145"/>
            <a:ext cx="5847715" cy="380746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612140" y="771525"/>
            <a:ext cx="5728970" cy="3760470"/>
          </a:xfrm>
          <a:prstGeom prst="rect">
            <a:avLst/>
          </a:prstGeom>
        </p:spPr>
      </p:pic>
      <p:pic>
        <p:nvPicPr>
          <p:cNvPr id="6" name="图片 5"/>
          <p:cNvPicPr>
            <a:picLocks noChangeAspect="1"/>
          </p:cNvPicPr>
          <p:nvPr/>
        </p:nvPicPr>
        <p:blipFill>
          <a:blip r:embed="rId2"/>
          <a:stretch>
            <a:fillRect/>
          </a:stretch>
        </p:blipFill>
        <p:spPr>
          <a:xfrm>
            <a:off x="6372225" y="771525"/>
            <a:ext cx="2453640" cy="373507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sp>
        <p:nvSpPr>
          <p:cNvPr id="5" name="文本框 4">
            <a:hlinkClick r:id="rId1" action="ppaction://hlinkfile"/>
          </p:cNvPr>
          <p:cNvSpPr txBox="1"/>
          <p:nvPr/>
        </p:nvSpPr>
        <p:spPr>
          <a:xfrm>
            <a:off x="2462530" y="4444365"/>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764030" y="794385"/>
            <a:ext cx="5615940" cy="355536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611505" y="661035"/>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09215" y="4516120"/>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547495" y="641985"/>
            <a:ext cx="6102350" cy="387413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1331595" y="736600"/>
            <a:ext cx="2523490" cy="3851275"/>
          </a:xfrm>
          <a:prstGeom prst="rect">
            <a:avLst/>
          </a:prstGeom>
        </p:spPr>
      </p:pic>
      <p:pic>
        <p:nvPicPr>
          <p:cNvPr id="7" name="图片 6"/>
          <p:cNvPicPr>
            <a:picLocks noChangeAspect="1"/>
          </p:cNvPicPr>
          <p:nvPr/>
        </p:nvPicPr>
        <p:blipFill>
          <a:blip r:embed="rId2"/>
          <a:stretch>
            <a:fillRect/>
          </a:stretch>
        </p:blipFill>
        <p:spPr>
          <a:xfrm>
            <a:off x="3996055" y="736600"/>
            <a:ext cx="4352925" cy="3057525"/>
          </a:xfrm>
          <a:prstGeom prst="rect">
            <a:avLst/>
          </a:prstGeom>
        </p:spPr>
      </p:pic>
      <p:sp>
        <p:nvSpPr>
          <p:cNvPr id="2" name="文本框 1">
            <a:hlinkClick r:id="rId3" action="ppaction://hlinkfile"/>
          </p:cNvPr>
          <p:cNvSpPr txBox="1"/>
          <p:nvPr/>
        </p:nvSpPr>
        <p:spPr>
          <a:xfrm>
            <a:off x="2609850" y="4587875"/>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[10][7][9][12][8][11]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163957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：用户代表分类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：用户确认需求</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013575" cy="3947795"/>
          </a:xfrm>
          <a:prstGeom prst="rect">
            <a:avLst/>
          </a:prstGeom>
          <a:noFill/>
          <a:ln w="9525">
            <a:noFill/>
          </a:ln>
        </p:spPr>
      </p:pic>
      <p:sp>
        <p:nvSpPr>
          <p:cNvPr id="4" name="文本框 3">
            <a:hlinkClick r:id="rId2" action="ppaction://hlinkfile"/>
          </p:cNvPr>
          <p:cNvSpPr txBox="1"/>
          <p:nvPr/>
        </p:nvSpPr>
        <p:spPr>
          <a:xfrm>
            <a:off x="7608570" y="2422525"/>
            <a:ext cx="1535430" cy="64516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8007652" y="156293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6948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rcRect l="70732" b="91319"/>
          <a:stretch>
            <a:fillRect/>
          </a:stretch>
        </p:blipFill>
        <p:spPr>
          <a:xfrm>
            <a:off x="899795" y="1059180"/>
            <a:ext cx="6995160" cy="248348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18808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baseline="30000" dirty="0" smtClean="0">
                <a:solidFill>
                  <a:schemeClr val="accent1"/>
                </a:solidFill>
                <a:sym typeface="+mn-ea"/>
              </a:rPr>
              <a:t>[11]</a:t>
            </a:r>
            <a:endParaRPr lang="en-US" altLang="zh-CN" sz="1200" baseline="30000" dirty="0" smtClean="0">
              <a:solidFill>
                <a:schemeClr val="accent1"/>
              </a:solidFill>
              <a:sym typeface="+mn-ea"/>
            </a:endParaRPr>
          </a:p>
        </p:txBody>
      </p:sp>
      <p:grpSp>
        <p:nvGrpSpPr>
          <p:cNvPr id="18" name="组合 17"/>
          <p:cNvGrpSpPr/>
          <p:nvPr/>
        </p:nvGrpSpPr>
        <p:grpSpPr>
          <a:xfrm>
            <a:off x="4414822" y="15508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3013075" y="2503805"/>
            <a:ext cx="3539490" cy="460375"/>
          </a:xfrm>
          <a:prstGeom prst="rect">
            <a:avLst/>
          </a:prstGeom>
          <a:noFill/>
        </p:spPr>
        <p:txBody>
          <a:bodyPr wrap="square" rtlCol="0" anchor="t">
            <a:spAutoFit/>
          </a:bodyPr>
          <a:p>
            <a:pPr algn="ctr"/>
            <a:r>
              <a:rPr lang="zh-CN" altLang="en-US" sz="2400">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35560" y="948690"/>
            <a:ext cx="6689725" cy="3076575"/>
          </a:xfrm>
          <a:prstGeom prst="rect">
            <a:avLst/>
          </a:prstGeom>
        </p:spPr>
      </p:pic>
      <p:sp>
        <p:nvSpPr>
          <p:cNvPr id="4" name="文本框 3"/>
          <p:cNvSpPr txBox="1"/>
          <p:nvPr/>
        </p:nvSpPr>
        <p:spPr>
          <a:xfrm>
            <a:off x="2987675" y="4399280"/>
            <a:ext cx="3582670" cy="368300"/>
          </a:xfrm>
          <a:prstGeom prst="rect">
            <a:avLst/>
          </a:prstGeom>
          <a:noFill/>
        </p:spPr>
        <p:txBody>
          <a:bodyPr wrap="square" rtlCol="0">
            <a:spAutoFit/>
          </a:bodyPr>
          <a:p>
            <a:pPr algn="l" fontAlgn="auto"/>
            <a:r>
              <a:rPr lang="zh-CN" altLang="en-US">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a:latin typeface="宋体" panose="02010600030101010101" pitchFamily="2" charset="-122"/>
                <a:ea typeface="宋体" panose="02010600030101010101" pitchFamily="2" charset="-122"/>
                <a:cs typeface="宋体" panose="02010600030101010101" pitchFamily="2" charset="-122"/>
              </a:rPr>
              <a:t>2d-3</a:t>
            </a:r>
            <a:r>
              <a:rPr lang="en-US" altLang="zh-CN">
                <a:latin typeface="宋体" panose="02010600030101010101" pitchFamily="2" charset="-122"/>
                <a:ea typeface="宋体" panose="02010600030101010101" pitchFamily="2" charset="-122"/>
                <a:cs typeface="宋体" panose="02010600030101010101" pitchFamily="2" charset="-122"/>
              </a:rPr>
              <a:t>d</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6790055" y="949960"/>
            <a:ext cx="2353945" cy="3075305"/>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755650" y="1644015"/>
            <a:ext cx="2608580" cy="3475355"/>
          </a:xfrm>
          <a:prstGeom prst="rect">
            <a:avLst/>
          </a:prstGeom>
        </p:spPr>
      </p:pic>
      <p:pic>
        <p:nvPicPr>
          <p:cNvPr id="2" name="图片 1"/>
          <p:cNvPicPr>
            <a:picLocks noChangeAspect="1"/>
          </p:cNvPicPr>
          <p:nvPr/>
        </p:nvPicPr>
        <p:blipFill>
          <a:blip r:embed="rId2"/>
          <a:stretch>
            <a:fillRect/>
          </a:stretch>
        </p:blipFill>
        <p:spPr>
          <a:xfrm>
            <a:off x="179705" y="582295"/>
            <a:ext cx="8771255" cy="1053465"/>
          </a:xfrm>
          <a:prstGeom prst="rect">
            <a:avLst/>
          </a:prstGeom>
        </p:spPr>
      </p:pic>
      <p:sp>
        <p:nvSpPr>
          <p:cNvPr id="5" name="文本框 4"/>
          <p:cNvSpPr txBox="1"/>
          <p:nvPr/>
        </p:nvSpPr>
        <p:spPr>
          <a:xfrm>
            <a:off x="3923665" y="2931795"/>
            <a:ext cx="4259580"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cs typeface="宋体" panose="02010600030101010101" pitchFamily="2" charset="-122"/>
              </a:rPr>
              <a:t>平均每个阶段召开组内评审</a:t>
            </a:r>
            <a:r>
              <a:rPr lang="en-US" altLang="zh-CN" sz="2000">
                <a:latin typeface="宋体" panose="02010600030101010101" pitchFamily="2" charset="-122"/>
                <a:ea typeface="宋体" panose="02010600030101010101" pitchFamily="2" charset="-122"/>
                <a:cs typeface="宋体" panose="02010600030101010101" pitchFamily="2" charset="-122"/>
              </a:rPr>
              <a:t>2</a:t>
            </a:r>
            <a:r>
              <a:rPr lang="zh-CN" altLang="en-US" sz="2000">
                <a:latin typeface="宋体" panose="02010600030101010101" pitchFamily="2" charset="-122"/>
                <a:ea typeface="宋体" panose="02010600030101010101" pitchFamily="2" charset="-122"/>
                <a:cs typeface="宋体" panose="02010600030101010101" pitchFamily="2" charset="-122"/>
              </a:rPr>
              <a:t>次</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714375"/>
          </a:xfrm>
          <a:prstGeom prst="rect">
            <a:avLst/>
          </a:prstGeom>
          <a:noFill/>
        </p:spPr>
        <p:txBody>
          <a:bodyPr wrap="square" rtlCol="0" anchor="t">
            <a:spAutoFit/>
          </a:bodyPr>
          <a:lstStyle/>
          <a:p>
            <a:r>
              <a:rPr lang="zh-CN" altLang="en-US" sz="1350" dirty="0">
                <a:latin typeface="宋体" panose="02010600030101010101" pitchFamily="2" charset="-122"/>
                <a:ea typeface="宋体" panose="02010600030101010101" pitchFamily="2" charset="-122"/>
              </a:rPr>
              <a:t>We met X</a:t>
            </a:r>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We were amazed to realize…</a:t>
            </a:r>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It would be game-changing to…</a:t>
            </a:r>
            <a:endParaRPr lang="zh-CN" altLang="en-US" sz="135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337945"/>
          </a:xfrm>
          <a:prstGeom prst="rect">
            <a:avLst/>
          </a:prstGeom>
          <a:noFill/>
        </p:spPr>
        <p:txBody>
          <a:bodyPr wrap="square" rtlCol="0" anchor="t">
            <a:spAutoFit/>
          </a:bodyPr>
          <a:lstStyle/>
          <a:p>
            <a:r>
              <a:rPr lang="zh-CN" altLang="en-US" sz="1350" dirty="0">
                <a:latin typeface="宋体" panose="02010600030101010101" pitchFamily="2" charset="-122"/>
                <a:ea typeface="宋体" panose="02010600030101010101" pitchFamily="2" charset="-122"/>
              </a:rPr>
              <a:t>我们遇到了小区业主徐先生</a:t>
            </a:r>
            <a:endParaRPr lang="en-US" altLang="zh-CN" sz="1350" dirty="0">
              <a:latin typeface="宋体" panose="02010600030101010101" pitchFamily="2" charset="-122"/>
              <a:ea typeface="宋体" panose="02010600030101010101" pitchFamily="2" charset="-122"/>
            </a:endParaRPr>
          </a:p>
          <a:p>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我们对使用微信群的团购形式感到惊讶。</a:t>
            </a:r>
            <a:endParaRPr lang="zh-CN" altLang="en-US" sz="1350" dirty="0">
              <a:latin typeface="宋体" panose="02010600030101010101" pitchFamily="2" charset="-122"/>
              <a:ea typeface="宋体" panose="02010600030101010101" pitchFamily="2" charset="-122"/>
            </a:endParaRPr>
          </a:p>
          <a:p>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350" dirty="0">
              <a:latin typeface="宋体" panose="02010600030101010101" pitchFamily="2" charset="-122"/>
              <a:ea typeface="宋体" panose="02010600030101010101" pitchFamily="2" charset="-122"/>
            </a:endParaRPr>
          </a:p>
        </p:txBody>
      </p:sp>
      <p:sp>
        <p:nvSpPr>
          <p:cNvPr id="5" name="矩形 4"/>
          <p:cNvSpPr/>
          <p:nvPr/>
        </p:nvSpPr>
        <p:spPr>
          <a:xfrm>
            <a:off x="185738" y="3842861"/>
            <a:ext cx="4834890" cy="714375"/>
          </a:xfrm>
          <a:prstGeom prst="rect">
            <a:avLst/>
          </a:prstGeom>
          <a:noFill/>
          <a:ln>
            <a:noFill/>
          </a:ln>
        </p:spPr>
        <p:txBody>
          <a:bodyPr wrap="none" rtlCol="0" anchor="t">
            <a:spAutoFit/>
          </a:bodyPr>
          <a:p>
            <a:pPr algn="ctr"/>
            <a:r>
              <a:rPr lang="zh-CN" altLang="en-US" sz="4050" b="1">
                <a:solidFill>
                  <a:schemeClr val="accent1"/>
                </a:solidFill>
                <a:effectLst>
                  <a:outerShdw blurRad="38100" dist="25400" dir="5400000" algn="ctr" rotWithShape="0">
                    <a:srgbClr val="6E747A">
                      <a:alpha val="43000"/>
                    </a:srgbClr>
                  </a:outerShdw>
                </a:effectLst>
              </a:rPr>
              <a:t>快速交易、有限地域</a:t>
            </a:r>
            <a:endParaRPr lang="zh-CN" altLang="en-US" sz="405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9515" y="771525"/>
            <a:ext cx="6744970" cy="3750310"/>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39750" y="843915"/>
            <a:ext cx="5176520" cy="3346450"/>
          </a:xfrm>
          <a:prstGeom prst="rect">
            <a:avLst/>
          </a:prstGeom>
        </p:spPr>
      </p:pic>
      <p:sp>
        <p:nvSpPr>
          <p:cNvPr id="3" name="文本框 2">
            <a:hlinkClick r:id="rId2"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6083935" y="843915"/>
            <a:ext cx="2393950" cy="3388995"/>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10.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1.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2.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3.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4.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5.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6.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7.xml><?xml version="1.0" encoding="utf-8"?>
<p:tagLst xmlns:p="http://schemas.openxmlformats.org/presentationml/2006/main">
  <p:tag name="TABLE_ENDDRAG_ORIGIN_RECT" val="403*87"/>
  <p:tag name="TABLE_ENDDRAG_RECT" val="110*49*403*87"/>
</p:tagLst>
</file>

<file path=ppt/tags/tag8.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9.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26130</Words>
  <Application>WPS 演示</Application>
  <PresentationFormat>全屏显示(16:9)</PresentationFormat>
  <Paragraphs>2009</Paragraphs>
  <Slides>150</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150</vt:i4>
      </vt:variant>
    </vt:vector>
  </HeadingPairs>
  <TitlesOfParts>
    <vt:vector size="161"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602</cp:revision>
  <dcterms:created xsi:type="dcterms:W3CDTF">2016-05-13T05:34:00Z</dcterms:created>
  <dcterms:modified xsi:type="dcterms:W3CDTF">2021-06-30T05:20:34Z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